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96" d="100"/>
          <a:sy n="96" d="100"/>
        </p:scale>
        <p:origin x="86"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ED7443A-60E7-4219-8DC5-9D1532047001}" type="datetimeFigureOut">
              <a:rPr lang="en-IN" smtClean="0"/>
              <a:t>13-08-2020</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418006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D7443A-60E7-4219-8DC5-9D1532047001}" type="datetimeFigureOut">
              <a:rPr lang="en-IN" smtClean="0"/>
              <a:t>13-08-2020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294741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ED7443A-60E7-4219-8DC5-9D1532047001}" type="datetimeFigureOut">
              <a:rPr lang="en-IN" smtClean="0"/>
              <a:t>13-08-2020</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308916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ED7443A-60E7-4219-8DC5-9D1532047001}" type="datetimeFigureOut">
              <a:rPr lang="en-IN" smtClean="0"/>
              <a:t>13-08-2020</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2294590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D7443A-60E7-4219-8DC5-9D1532047001}" type="datetimeFigureOut">
              <a:rPr lang="en-IN" smtClean="0"/>
              <a:t>13-08-2020</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2571037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ED7443A-60E7-4219-8DC5-9D1532047001}" type="datetimeFigureOut">
              <a:rPr lang="en-IN" smtClean="0"/>
              <a:t>13-08-2020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1851875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ED7443A-60E7-4219-8DC5-9D1532047001}" type="datetimeFigureOut">
              <a:rPr lang="en-IN" smtClean="0"/>
              <a:t>13-08-2020</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3956202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ED7443A-60E7-4219-8DC5-9D1532047001}" type="datetimeFigureOut">
              <a:rPr lang="en-IN" smtClean="0"/>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1341319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ED7443A-60E7-4219-8DC5-9D1532047001}" type="datetimeFigureOut">
              <a:rPr lang="en-IN" smtClean="0"/>
              <a:t>13-08-2020</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271433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7443A-60E7-4219-8DC5-9D1532047001}" type="datetimeFigureOut">
              <a:rPr lang="en-IN" smtClean="0"/>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257063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D7443A-60E7-4219-8DC5-9D1532047001}" type="datetimeFigureOut">
              <a:rPr lang="en-IN" smtClean="0"/>
              <a:t>13-08-2020</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203652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D7443A-60E7-4219-8DC5-9D1532047001}" type="datetimeFigureOut">
              <a:rPr lang="en-IN" smtClean="0"/>
              <a:t>13-08-2020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82957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D7443A-60E7-4219-8DC5-9D1532047001}" type="datetimeFigureOut">
              <a:rPr lang="en-IN" smtClean="0"/>
              <a:t>13-08-2020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366159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D7443A-60E7-4219-8DC5-9D1532047001}" type="datetimeFigureOut">
              <a:rPr lang="en-IN" smtClean="0"/>
              <a:t>13-08-2020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95456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7443A-60E7-4219-8DC5-9D1532047001}" type="datetimeFigureOut">
              <a:rPr lang="en-IN" smtClean="0"/>
              <a:t>13-08-2020</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197491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D7443A-60E7-4219-8DC5-9D1532047001}" type="datetimeFigureOut">
              <a:rPr lang="en-IN" smtClean="0"/>
              <a:t>13-08-2020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25079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D7443A-60E7-4219-8DC5-9D1532047001}" type="datetimeFigureOut">
              <a:rPr lang="en-IN" smtClean="0"/>
              <a:t>13-08-2020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311495-EF6D-4764-979A-97938A9F9497}" type="slidenum">
              <a:rPr lang="en-IN" smtClean="0"/>
              <a:t>‹#›</a:t>
            </a:fld>
            <a:endParaRPr lang="en-IN"/>
          </a:p>
        </p:txBody>
      </p:sp>
    </p:spTree>
    <p:extLst>
      <p:ext uri="{BB962C8B-B14F-4D97-AF65-F5344CB8AC3E}">
        <p14:creationId xmlns:p14="http://schemas.microsoft.com/office/powerpoint/2010/main" val="51671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ED7443A-60E7-4219-8DC5-9D1532047001}" type="datetimeFigureOut">
              <a:rPr lang="en-IN" smtClean="0"/>
              <a:t>13-08-2020</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6311495-EF6D-4764-979A-97938A9F9497}" type="slidenum">
              <a:rPr lang="en-IN" smtClean="0"/>
              <a:t>‹#›</a:t>
            </a:fld>
            <a:endParaRPr lang="en-IN"/>
          </a:p>
        </p:txBody>
      </p:sp>
    </p:spTree>
    <p:extLst>
      <p:ext uri="{BB962C8B-B14F-4D97-AF65-F5344CB8AC3E}">
        <p14:creationId xmlns:p14="http://schemas.microsoft.com/office/powerpoint/2010/main" val="2818667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A883-0392-4D13-9CF4-678852238372}"/>
              </a:ext>
            </a:extLst>
          </p:cNvPr>
          <p:cNvSpPr>
            <a:spLocks noGrp="1"/>
          </p:cNvSpPr>
          <p:nvPr>
            <p:ph type="ctrTitle"/>
          </p:nvPr>
        </p:nvSpPr>
        <p:spPr>
          <a:xfrm>
            <a:off x="1245869" y="1219201"/>
            <a:ext cx="8734743" cy="2335530"/>
          </a:xfrm>
        </p:spPr>
        <p:txBody>
          <a:bodyPr/>
          <a:lstStyle/>
          <a:p>
            <a:r>
              <a:rPr lang="en-IN" dirty="0"/>
              <a:t>INTRODUCTION TO BIOTECHNOLOGY </a:t>
            </a:r>
          </a:p>
        </p:txBody>
      </p:sp>
      <p:sp>
        <p:nvSpPr>
          <p:cNvPr id="3" name="Subtitle 2">
            <a:extLst>
              <a:ext uri="{FF2B5EF4-FFF2-40B4-BE49-F238E27FC236}">
                <a16:creationId xmlns:a16="http://schemas.microsoft.com/office/drawing/2014/main" id="{DF82A36C-A7A1-4B21-A1D3-57BCCAE3B2BB}"/>
              </a:ext>
            </a:extLst>
          </p:cNvPr>
          <p:cNvSpPr>
            <a:spLocks noGrp="1"/>
          </p:cNvSpPr>
          <p:nvPr>
            <p:ph type="subTitle" idx="1"/>
          </p:nvPr>
        </p:nvSpPr>
        <p:spPr>
          <a:xfrm>
            <a:off x="1245869" y="3726180"/>
            <a:ext cx="8825658" cy="2171700"/>
          </a:xfrm>
        </p:spPr>
        <p:txBody>
          <a:bodyPr>
            <a:noAutofit/>
          </a:bodyPr>
          <a:lstStyle/>
          <a:p>
            <a:r>
              <a:rPr lang="en-IN" sz="2400" dirty="0"/>
              <a:t>BHARTI ANAND</a:t>
            </a:r>
          </a:p>
          <a:p>
            <a:r>
              <a:rPr lang="en-IN" sz="2400" dirty="0"/>
              <a:t>ASSISTANT PROFRSSOR ,ZOOLOGY DEPT</a:t>
            </a:r>
          </a:p>
          <a:p>
            <a:r>
              <a:rPr lang="en-IN" sz="2400" dirty="0"/>
              <a:t>DEVA NAGRI COLLEGE MEERUT</a:t>
            </a:r>
          </a:p>
          <a:p>
            <a:endParaRPr lang="en-IN" sz="2400" dirty="0"/>
          </a:p>
          <a:p>
            <a:endParaRPr lang="en-IN" sz="2400" dirty="0"/>
          </a:p>
        </p:txBody>
      </p:sp>
    </p:spTree>
    <p:extLst>
      <p:ext uri="{BB962C8B-B14F-4D97-AF65-F5344CB8AC3E}">
        <p14:creationId xmlns:p14="http://schemas.microsoft.com/office/powerpoint/2010/main" val="276603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6102-63BA-41EA-A117-1F0C0608104F}"/>
              </a:ext>
            </a:extLst>
          </p:cNvPr>
          <p:cNvSpPr>
            <a:spLocks noGrp="1"/>
          </p:cNvSpPr>
          <p:nvPr>
            <p:ph type="title"/>
          </p:nvPr>
        </p:nvSpPr>
        <p:spPr/>
        <p:txBody>
          <a:bodyPr/>
          <a:lstStyle/>
          <a:p>
            <a:r>
              <a:rPr lang="en-IN" dirty="0"/>
              <a:t>ANIMAL BIOTECHNOLOGY</a:t>
            </a:r>
          </a:p>
        </p:txBody>
      </p:sp>
      <p:sp>
        <p:nvSpPr>
          <p:cNvPr id="3" name="Content Placeholder 2">
            <a:extLst>
              <a:ext uri="{FF2B5EF4-FFF2-40B4-BE49-F238E27FC236}">
                <a16:creationId xmlns:a16="http://schemas.microsoft.com/office/drawing/2014/main" id="{E7D8C281-38DC-44DA-8723-13E850F8CF03}"/>
              </a:ext>
            </a:extLst>
          </p:cNvPr>
          <p:cNvSpPr>
            <a:spLocks noGrp="1"/>
          </p:cNvSpPr>
          <p:nvPr>
            <p:ph idx="1"/>
          </p:nvPr>
        </p:nvSpPr>
        <p:spPr>
          <a:xfrm>
            <a:off x="386714" y="2603500"/>
            <a:ext cx="6090286" cy="3972560"/>
          </a:xfrm>
        </p:spPr>
        <p:txBody>
          <a:bodyPr/>
          <a:lstStyle/>
          <a:p>
            <a:r>
              <a:rPr lang="en-IN" dirty="0"/>
              <a:t>Test tube babies in human.</a:t>
            </a:r>
          </a:p>
          <a:p>
            <a:r>
              <a:rPr lang="en-IN" dirty="0"/>
              <a:t>Embryo transfer.</a:t>
            </a:r>
          </a:p>
          <a:p>
            <a:r>
              <a:rPr lang="en-IN" dirty="0"/>
              <a:t>Hormone induced ovulation.</a:t>
            </a:r>
          </a:p>
          <a:p>
            <a:r>
              <a:rPr lang="en-IN" dirty="0"/>
              <a:t>Production of transgenic animals.</a:t>
            </a:r>
          </a:p>
          <a:p>
            <a:r>
              <a:rPr lang="en-IN" dirty="0"/>
              <a:t>Animal breeding.</a:t>
            </a:r>
          </a:p>
          <a:p>
            <a:r>
              <a:rPr lang="en-IN" dirty="0"/>
              <a:t>Embryo splitting in farm animals.</a:t>
            </a:r>
          </a:p>
          <a:p>
            <a:r>
              <a:rPr lang="en-IN" dirty="0"/>
              <a:t>Production of some valuable proteins in milk/urine/blood.</a:t>
            </a:r>
          </a:p>
          <a:p>
            <a:endParaRPr lang="en-IN" dirty="0"/>
          </a:p>
        </p:txBody>
      </p:sp>
      <p:pic>
        <p:nvPicPr>
          <p:cNvPr id="5126" name="Picture 6" descr="Major areas of animal biotechnology | Download Scientific Diagram">
            <a:extLst>
              <a:ext uri="{FF2B5EF4-FFF2-40B4-BE49-F238E27FC236}">
                <a16:creationId xmlns:a16="http://schemas.microsoft.com/office/drawing/2014/main" id="{B075BF43-BFAD-450F-BA12-79C2D9167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20" y="2331720"/>
            <a:ext cx="5053965" cy="439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21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FA0A-2316-40FE-B55D-A593945ADB0F}"/>
              </a:ext>
            </a:extLst>
          </p:cNvPr>
          <p:cNvSpPr>
            <a:spLocks noGrp="1"/>
          </p:cNvSpPr>
          <p:nvPr>
            <p:ph type="title"/>
          </p:nvPr>
        </p:nvSpPr>
        <p:spPr/>
        <p:txBody>
          <a:bodyPr/>
          <a:lstStyle/>
          <a:p>
            <a:r>
              <a:rPr lang="en-IN" dirty="0"/>
              <a:t>ENVIORNMENTAL BIOTECHNOLOGY</a:t>
            </a:r>
          </a:p>
        </p:txBody>
      </p:sp>
      <p:sp>
        <p:nvSpPr>
          <p:cNvPr id="3" name="Content Placeholder 2">
            <a:extLst>
              <a:ext uri="{FF2B5EF4-FFF2-40B4-BE49-F238E27FC236}">
                <a16:creationId xmlns:a16="http://schemas.microsoft.com/office/drawing/2014/main" id="{4CF9729D-E5F6-4560-A04A-950561D8FBCC}"/>
              </a:ext>
            </a:extLst>
          </p:cNvPr>
          <p:cNvSpPr>
            <a:spLocks noGrp="1"/>
          </p:cNvSpPr>
          <p:nvPr>
            <p:ph idx="1"/>
          </p:nvPr>
        </p:nvSpPr>
        <p:spPr>
          <a:xfrm>
            <a:off x="6210300" y="2400300"/>
            <a:ext cx="5105400" cy="4328160"/>
          </a:xfrm>
        </p:spPr>
        <p:txBody>
          <a:bodyPr/>
          <a:lstStyle/>
          <a:p>
            <a:r>
              <a:rPr lang="en-IN" dirty="0"/>
              <a:t>Environment sewage treatment, deodorization of human excreta.</a:t>
            </a:r>
          </a:p>
          <a:p>
            <a:r>
              <a:rPr lang="en-IN" dirty="0"/>
              <a:t>Degradation of petroleum and management of oil spills.</a:t>
            </a:r>
          </a:p>
          <a:p>
            <a:r>
              <a:rPr lang="en-IN" dirty="0"/>
              <a:t>Detoxification of wastes.</a:t>
            </a:r>
          </a:p>
          <a:p>
            <a:r>
              <a:rPr lang="en-IN" dirty="0"/>
              <a:t>Detoxification of industrial effluents.</a:t>
            </a:r>
          </a:p>
          <a:p>
            <a:r>
              <a:rPr lang="en-IN" dirty="0"/>
              <a:t>Biocontrol of plant diseases and insect pests.</a:t>
            </a:r>
          </a:p>
          <a:p>
            <a:endParaRPr lang="en-IN" dirty="0"/>
          </a:p>
        </p:txBody>
      </p:sp>
      <p:pic>
        <p:nvPicPr>
          <p:cNvPr id="6146" name="Picture 2" descr="Environmental Biotech on Twitter: &quot;𝑱𝒐𝒖𝒓𝒏𝒂𝒍 𝒐𝒇 ...">
            <a:extLst>
              <a:ext uri="{FF2B5EF4-FFF2-40B4-BE49-F238E27FC236}">
                <a16:creationId xmlns:a16="http://schemas.microsoft.com/office/drawing/2014/main" id="{98CE7EEA-B1EC-4598-AA26-1349947D0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26" y="2286000"/>
            <a:ext cx="529669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33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E42B-FB6F-45C7-BB91-5248B5619E2B}"/>
              </a:ext>
            </a:extLst>
          </p:cNvPr>
          <p:cNvSpPr>
            <a:spLocks noGrp="1"/>
          </p:cNvSpPr>
          <p:nvPr>
            <p:ph type="title"/>
          </p:nvPr>
        </p:nvSpPr>
        <p:spPr/>
        <p:txBody>
          <a:bodyPr/>
          <a:lstStyle/>
          <a:p>
            <a:r>
              <a:rPr lang="en-IN" dirty="0"/>
              <a:t>PLANT BIOTECHNOLOGY</a:t>
            </a:r>
          </a:p>
        </p:txBody>
      </p:sp>
      <p:sp>
        <p:nvSpPr>
          <p:cNvPr id="3" name="Content Placeholder 2">
            <a:extLst>
              <a:ext uri="{FF2B5EF4-FFF2-40B4-BE49-F238E27FC236}">
                <a16:creationId xmlns:a16="http://schemas.microsoft.com/office/drawing/2014/main" id="{6C5A319B-DE42-43BB-9DC9-48AB44320C05}"/>
              </a:ext>
            </a:extLst>
          </p:cNvPr>
          <p:cNvSpPr>
            <a:spLocks noGrp="1"/>
          </p:cNvSpPr>
          <p:nvPr>
            <p:ph idx="1"/>
          </p:nvPr>
        </p:nvSpPr>
        <p:spPr>
          <a:xfrm>
            <a:off x="5928360" y="2603500"/>
            <a:ext cx="5905500" cy="3705860"/>
          </a:xfrm>
        </p:spPr>
        <p:txBody>
          <a:bodyPr/>
          <a:lstStyle/>
          <a:p>
            <a:r>
              <a:rPr lang="en-IN" dirty="0"/>
              <a:t>Embryo culture.</a:t>
            </a:r>
          </a:p>
          <a:p>
            <a:r>
              <a:rPr lang="en-IN" dirty="0"/>
              <a:t>Rapid clonal multiplication through meristem.</a:t>
            </a:r>
          </a:p>
          <a:p>
            <a:r>
              <a:rPr lang="en-IN" dirty="0"/>
              <a:t>Germplasm conservation.</a:t>
            </a:r>
          </a:p>
          <a:p>
            <a:r>
              <a:rPr lang="en-IN" dirty="0"/>
              <a:t>Isolation of homozygous lines by chromosome doubling of haploids. </a:t>
            </a:r>
          </a:p>
          <a:p>
            <a:r>
              <a:rPr lang="en-IN" dirty="0"/>
              <a:t>Gene transfers.</a:t>
            </a:r>
          </a:p>
          <a:p>
            <a:r>
              <a:rPr lang="en-IN" dirty="0"/>
              <a:t>Molecular markers like, e.g., RFLPs and RAPDs for linkage mapping .</a:t>
            </a:r>
          </a:p>
        </p:txBody>
      </p:sp>
      <p:pic>
        <p:nvPicPr>
          <p:cNvPr id="7170" name="Picture 2" descr="Plant Biotechnology Series 5 Stock Photo - Image of tube, clone ...">
            <a:extLst>
              <a:ext uri="{FF2B5EF4-FFF2-40B4-BE49-F238E27FC236}">
                <a16:creationId xmlns:a16="http://schemas.microsoft.com/office/drawing/2014/main" id="{2D5777E0-32E5-4EFD-BC07-A22A2A921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 y="2324100"/>
            <a:ext cx="4701541" cy="489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45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95F3-C8A1-470B-94B4-8E78D1BFA012}"/>
              </a:ext>
            </a:extLst>
          </p:cNvPr>
          <p:cNvSpPr>
            <a:spLocks noGrp="1"/>
          </p:cNvSpPr>
          <p:nvPr>
            <p:ph type="title"/>
          </p:nvPr>
        </p:nvSpPr>
        <p:spPr>
          <a:xfrm>
            <a:off x="1123149" y="974650"/>
            <a:ext cx="8761413" cy="706964"/>
          </a:xfrm>
        </p:spPr>
        <p:txBody>
          <a:bodyPr/>
          <a:lstStyle/>
          <a:p>
            <a:r>
              <a:rPr lang="en-IN" dirty="0"/>
              <a:t>BIOTECHNOLOGY IN INDIA</a:t>
            </a:r>
          </a:p>
        </p:txBody>
      </p:sp>
      <p:sp>
        <p:nvSpPr>
          <p:cNvPr id="3" name="Content Placeholder 2">
            <a:extLst>
              <a:ext uri="{FF2B5EF4-FFF2-40B4-BE49-F238E27FC236}">
                <a16:creationId xmlns:a16="http://schemas.microsoft.com/office/drawing/2014/main" id="{6D030CF8-1963-42CA-BE30-F73BF2F0133C}"/>
              </a:ext>
            </a:extLst>
          </p:cNvPr>
          <p:cNvSpPr>
            <a:spLocks noGrp="1"/>
          </p:cNvSpPr>
          <p:nvPr>
            <p:ph idx="1"/>
          </p:nvPr>
        </p:nvSpPr>
        <p:spPr>
          <a:xfrm>
            <a:off x="532738" y="2385391"/>
            <a:ext cx="8388626" cy="4365266"/>
          </a:xfrm>
        </p:spPr>
        <p:txBody>
          <a:bodyPr/>
          <a:lstStyle/>
          <a:p>
            <a:r>
              <a:rPr lang="en-IN" dirty="0"/>
              <a:t>In 1986, a separate Department of Biotechnology was created within the ministry of Science and technology.</a:t>
            </a:r>
          </a:p>
          <a:p>
            <a:r>
              <a:rPr lang="en-IN" dirty="0"/>
              <a:t>Research centres for biotechnology have been organised at –</a:t>
            </a:r>
          </a:p>
          <a:p>
            <a:r>
              <a:rPr lang="en-IN" dirty="0"/>
              <a:t>(</a:t>
            </a:r>
            <a:r>
              <a:rPr lang="en-US" b="0" i="0" dirty="0">
                <a:solidFill>
                  <a:srgbClr val="535353"/>
                </a:solidFill>
                <a:effectLst/>
                <a:latin typeface="Lato"/>
              </a:rPr>
              <a:t> </a:t>
            </a:r>
            <a:r>
              <a:rPr lang="en-IN" dirty="0"/>
              <a:t>1) IARI, New Delhi; (2) NDRI ,Karnal; (3) IVRI, Bareilly, UP</a:t>
            </a:r>
          </a:p>
          <a:p>
            <a:r>
              <a:rPr lang="en-US" b="0" i="0" dirty="0">
                <a:solidFill>
                  <a:srgbClr val="535353"/>
                </a:solidFill>
                <a:effectLst/>
                <a:latin typeface="Lato"/>
              </a:rPr>
              <a:t>The first autonomous institute, the National Institute of Immunology which was set up in 1981 was brought under the wings of DBT. </a:t>
            </a:r>
          </a:p>
          <a:p>
            <a:r>
              <a:rPr lang="en-US" b="0" i="0" dirty="0">
                <a:solidFill>
                  <a:srgbClr val="535353"/>
                </a:solidFill>
                <a:effectLst/>
                <a:latin typeface="Lato"/>
              </a:rPr>
              <a:t>National Facility for Animal Tissue and Cell Culture of Pune formed in 1986 which was later christened the National Centre for Cell Science.</a:t>
            </a:r>
          </a:p>
          <a:p>
            <a:r>
              <a:rPr lang="en-US" b="0" i="0" dirty="0">
                <a:solidFill>
                  <a:srgbClr val="535353"/>
                </a:solidFill>
                <a:effectLst/>
                <a:latin typeface="Lato"/>
              </a:rPr>
              <a:t>The late 1990s and early 2000 saw many other institutes like The National Institute for Plant Genome Research (NIPGR), the National Brain Research Centre (NBRC) followed, the Centre for DNA Fingerprinting &amp; Diagnostics, Institute of Bioresources and Sustainable Development and the Institute of Life Sciences take shape.</a:t>
            </a:r>
            <a:endParaRPr lang="en-IN" dirty="0"/>
          </a:p>
        </p:txBody>
      </p:sp>
      <p:pic>
        <p:nvPicPr>
          <p:cNvPr id="4" name="Picture 4" descr="Team:IISER-Pune-India/Sponsors - 2019.igem.org">
            <a:extLst>
              <a:ext uri="{FF2B5EF4-FFF2-40B4-BE49-F238E27FC236}">
                <a16:creationId xmlns:a16="http://schemas.microsoft.com/office/drawing/2014/main" id="{6E6C04B4-49BF-4B13-ABC2-3E31C12C4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200" y="2446351"/>
            <a:ext cx="3606800" cy="353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1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5 Thank-You Letters to Send to People in Your Network Who Matter ...">
            <a:extLst>
              <a:ext uri="{FF2B5EF4-FFF2-40B4-BE49-F238E27FC236}">
                <a16:creationId xmlns:a16="http://schemas.microsoft.com/office/drawing/2014/main" id="{A18133D1-51E5-482A-AFFB-1CCFAF5AE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988" y="993914"/>
            <a:ext cx="9484912" cy="470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0CAF-A771-4B81-8051-7675EF403462}"/>
              </a:ext>
            </a:extLst>
          </p:cNvPr>
          <p:cNvSpPr>
            <a:spLocks noGrp="1"/>
          </p:cNvSpPr>
          <p:nvPr>
            <p:ph type="title"/>
          </p:nvPr>
        </p:nvSpPr>
        <p:spPr>
          <a:xfrm flipV="1">
            <a:off x="1154954" y="868680"/>
            <a:ext cx="8761413" cy="104988"/>
          </a:xfrm>
        </p:spPr>
        <p:txBody>
          <a:bodyPr/>
          <a:lstStyle/>
          <a:p>
            <a:endParaRPr lang="en-IN" dirty="0"/>
          </a:p>
        </p:txBody>
      </p:sp>
      <p:pic>
        <p:nvPicPr>
          <p:cNvPr id="1026" name="Picture 2" descr="Biotechnology">
            <a:extLst>
              <a:ext uri="{FF2B5EF4-FFF2-40B4-BE49-F238E27FC236}">
                <a16:creationId xmlns:a16="http://schemas.microsoft.com/office/drawing/2014/main" id="{519B7AA8-2C48-4F6A-9547-6E70356580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4390" y="709930"/>
            <a:ext cx="9886950" cy="491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4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B7FED-2F23-4043-85F3-E91D910EEE5A}"/>
              </a:ext>
            </a:extLst>
          </p:cNvPr>
          <p:cNvSpPr>
            <a:spLocks noGrp="1"/>
          </p:cNvSpPr>
          <p:nvPr>
            <p:ph type="title"/>
          </p:nvPr>
        </p:nvSpPr>
        <p:spPr/>
        <p:txBody>
          <a:bodyPr/>
          <a:lstStyle/>
          <a:p>
            <a:r>
              <a:rPr lang="en-IN" dirty="0"/>
              <a:t>DEFINITION</a:t>
            </a:r>
          </a:p>
        </p:txBody>
      </p:sp>
      <p:sp>
        <p:nvSpPr>
          <p:cNvPr id="3" name="Content Placeholder 2">
            <a:extLst>
              <a:ext uri="{FF2B5EF4-FFF2-40B4-BE49-F238E27FC236}">
                <a16:creationId xmlns:a16="http://schemas.microsoft.com/office/drawing/2014/main" id="{EC569F68-0E30-4C33-943D-2AD884A5E142}"/>
              </a:ext>
            </a:extLst>
          </p:cNvPr>
          <p:cNvSpPr>
            <a:spLocks noGrp="1"/>
          </p:cNvSpPr>
          <p:nvPr>
            <p:ph idx="1"/>
          </p:nvPr>
        </p:nvSpPr>
        <p:spPr/>
        <p:txBody>
          <a:bodyPr/>
          <a:lstStyle/>
          <a:p>
            <a:r>
              <a:rPr lang="en-IN" dirty="0"/>
              <a:t>The biotechnology is derived from fusion of biology and technology. </a:t>
            </a:r>
          </a:p>
          <a:p>
            <a:r>
              <a:rPr lang="en-IN" dirty="0"/>
              <a:t>Biotechnology is “the integrated use of biochemistry, microbiology and engineering sciences in order to achieve technological application of the capabilities of micro-organisms, cultured tissues/cells and  parts thereof.”</a:t>
            </a:r>
          </a:p>
          <a:p>
            <a:r>
              <a:rPr lang="en-IN" dirty="0"/>
              <a:t>                                                         -European Federation of Biotechnology</a:t>
            </a:r>
          </a:p>
          <a:p>
            <a:pPr marL="0" indent="0">
              <a:buNone/>
            </a:pPr>
            <a:r>
              <a:rPr lang="en-IN" dirty="0"/>
              <a:t> </a:t>
            </a:r>
          </a:p>
        </p:txBody>
      </p:sp>
      <p:pic>
        <p:nvPicPr>
          <p:cNvPr id="4" name="Picture 3">
            <a:extLst>
              <a:ext uri="{FF2B5EF4-FFF2-40B4-BE49-F238E27FC236}">
                <a16:creationId xmlns:a16="http://schemas.microsoft.com/office/drawing/2014/main" id="{23DF7B56-3333-4FBB-97BD-556400820755}"/>
              </a:ext>
            </a:extLst>
          </p:cNvPr>
          <p:cNvPicPr>
            <a:picLocks noChangeAspect="1"/>
          </p:cNvPicPr>
          <p:nvPr/>
        </p:nvPicPr>
        <p:blipFill>
          <a:blip r:embed="rId2"/>
          <a:stretch>
            <a:fillRect/>
          </a:stretch>
        </p:blipFill>
        <p:spPr>
          <a:xfrm>
            <a:off x="6551874" y="4253948"/>
            <a:ext cx="5280302" cy="2088128"/>
          </a:xfrm>
          <a:prstGeom prst="rect">
            <a:avLst/>
          </a:prstGeom>
        </p:spPr>
      </p:pic>
    </p:spTree>
    <p:extLst>
      <p:ext uri="{BB962C8B-B14F-4D97-AF65-F5344CB8AC3E}">
        <p14:creationId xmlns:p14="http://schemas.microsoft.com/office/powerpoint/2010/main" val="12393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DDF9-946F-4399-B97B-7943FE4E1492}"/>
              </a:ext>
            </a:extLst>
          </p:cNvPr>
          <p:cNvSpPr>
            <a:spLocks noGrp="1"/>
          </p:cNvSpPr>
          <p:nvPr>
            <p:ph type="title"/>
          </p:nvPr>
        </p:nvSpPr>
        <p:spPr/>
        <p:txBody>
          <a:bodyPr/>
          <a:lstStyle/>
          <a:p>
            <a:r>
              <a:rPr lang="en-IN" dirty="0"/>
              <a:t>HISTORY</a:t>
            </a:r>
          </a:p>
        </p:txBody>
      </p:sp>
      <p:sp>
        <p:nvSpPr>
          <p:cNvPr id="3" name="Content Placeholder 2">
            <a:extLst>
              <a:ext uri="{FF2B5EF4-FFF2-40B4-BE49-F238E27FC236}">
                <a16:creationId xmlns:a16="http://schemas.microsoft.com/office/drawing/2014/main" id="{BDFD312E-567F-47B8-A6E9-C494D4FF7FC7}"/>
              </a:ext>
            </a:extLst>
          </p:cNvPr>
          <p:cNvSpPr>
            <a:spLocks noGrp="1"/>
          </p:cNvSpPr>
          <p:nvPr>
            <p:ph idx="1"/>
          </p:nvPr>
        </p:nvSpPr>
        <p:spPr/>
        <p:txBody>
          <a:bodyPr>
            <a:normAutofit fontScale="92500"/>
          </a:bodyPr>
          <a:lstStyle/>
          <a:p>
            <a:r>
              <a:rPr lang="en-IN" dirty="0"/>
              <a:t>Man began employing the micro-organisms as early as5,000 BC for making  wine, vinegar, curd leavened bread etc.</a:t>
            </a:r>
          </a:p>
          <a:p>
            <a:r>
              <a:rPr lang="en-IN" dirty="0"/>
              <a:t>During First war, Germans developed the technology for glycerol (needed for manufacturing explosives)production.</a:t>
            </a:r>
          </a:p>
          <a:p>
            <a:r>
              <a:rPr lang="en-IN" dirty="0"/>
              <a:t>After First War technology for citrus acid production using  </a:t>
            </a:r>
            <a:r>
              <a:rPr lang="en-IN" i="1" dirty="0"/>
              <a:t>Aspergillus niger </a:t>
            </a:r>
          </a:p>
          <a:p>
            <a:pPr marL="0" indent="0">
              <a:buNone/>
            </a:pPr>
            <a:r>
              <a:rPr lang="en-IN" dirty="0"/>
              <a:t>was developed.</a:t>
            </a:r>
          </a:p>
          <a:p>
            <a:pPr>
              <a:buFont typeface="Wingdings" panose="05000000000000000000" pitchFamily="2" charset="2"/>
              <a:buChar char="v"/>
            </a:pPr>
            <a:r>
              <a:rPr lang="en-IN" dirty="0"/>
              <a:t>Antibiotic penicillin by </a:t>
            </a:r>
            <a:r>
              <a:rPr lang="en-IN" i="1" dirty="0"/>
              <a:t>Penicillium notatum </a:t>
            </a:r>
            <a:r>
              <a:rPr lang="en-IN" dirty="0"/>
              <a:t>was discovered in 1930 by Fleming.</a:t>
            </a:r>
          </a:p>
          <a:p>
            <a:pPr>
              <a:buFont typeface="Wingdings" panose="05000000000000000000" pitchFamily="2" charset="2"/>
              <a:buChar char="v"/>
            </a:pPr>
            <a:r>
              <a:rPr lang="en-IN" dirty="0"/>
              <a:t>Discovering micro-organisms with novel capabilities led to the development of recombinant DNA technology allow man to modify micro-organisms to create them highly valuable ,novel and naturally non-existent capabilities.</a:t>
            </a:r>
          </a:p>
        </p:txBody>
      </p:sp>
    </p:spTree>
    <p:extLst>
      <p:ext uri="{BB962C8B-B14F-4D97-AF65-F5344CB8AC3E}">
        <p14:creationId xmlns:p14="http://schemas.microsoft.com/office/powerpoint/2010/main" val="281056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D315-3D47-45DA-B3C5-2869AF87F408}"/>
              </a:ext>
            </a:extLst>
          </p:cNvPr>
          <p:cNvSpPr>
            <a:spLocks noGrp="1"/>
          </p:cNvSpPr>
          <p:nvPr>
            <p:ph type="title"/>
          </p:nvPr>
        </p:nvSpPr>
        <p:spPr/>
        <p:txBody>
          <a:bodyPr/>
          <a:lstStyle/>
          <a:p>
            <a:r>
              <a:rPr lang="en-IN" dirty="0"/>
              <a:t>SCOPE AND IMPORTANCE</a:t>
            </a:r>
          </a:p>
        </p:txBody>
      </p:sp>
      <p:sp>
        <p:nvSpPr>
          <p:cNvPr id="3" name="Content Placeholder 2">
            <a:extLst>
              <a:ext uri="{FF2B5EF4-FFF2-40B4-BE49-F238E27FC236}">
                <a16:creationId xmlns:a16="http://schemas.microsoft.com/office/drawing/2014/main" id="{1CC0C78F-1002-463A-9F82-F7152F278A35}"/>
              </a:ext>
            </a:extLst>
          </p:cNvPr>
          <p:cNvSpPr>
            <a:spLocks noGrp="1"/>
          </p:cNvSpPr>
          <p:nvPr>
            <p:ph idx="1"/>
          </p:nvPr>
        </p:nvSpPr>
        <p:spPr>
          <a:xfrm>
            <a:off x="556591" y="2433099"/>
            <a:ext cx="5247861" cy="3593990"/>
          </a:xfrm>
        </p:spPr>
        <p:txBody>
          <a:bodyPr/>
          <a:lstStyle/>
          <a:p>
            <a:r>
              <a:rPr lang="en-IN" dirty="0"/>
              <a:t>Biotechnology has rapidly emerged as an area of activity having a marked realized as well as potential impact on virtually all domains of human welfare, ranging from food processing, protecting the environment to human health.</a:t>
            </a:r>
          </a:p>
          <a:p>
            <a:r>
              <a:rPr lang="en-IN" dirty="0"/>
              <a:t>As a result , it now plays very important role in employment, production and productivity, trade, economics and economy, human health and the quality of human life throughout the world.</a:t>
            </a:r>
          </a:p>
        </p:txBody>
      </p:sp>
      <p:pic>
        <p:nvPicPr>
          <p:cNvPr id="2050" name="Picture 2" descr="Flat Biotechnology Icons Set Stock Vector - Illustration of flat ...">
            <a:extLst>
              <a:ext uri="{FF2B5EF4-FFF2-40B4-BE49-F238E27FC236}">
                <a16:creationId xmlns:a16="http://schemas.microsoft.com/office/drawing/2014/main" id="{DB8A725F-CB3B-4454-A50B-C8CAB39D1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28516"/>
            <a:ext cx="5425440" cy="410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8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241E-9402-4E33-970A-BF52AFB99250}"/>
              </a:ext>
            </a:extLst>
          </p:cNvPr>
          <p:cNvSpPr>
            <a:spLocks noGrp="1"/>
          </p:cNvSpPr>
          <p:nvPr>
            <p:ph type="title"/>
          </p:nvPr>
        </p:nvSpPr>
        <p:spPr/>
        <p:txBody>
          <a:bodyPr/>
          <a:lstStyle/>
          <a:p>
            <a:r>
              <a:rPr lang="en-IN" sz="2800" dirty="0"/>
              <a:t>A list of some important areas in which biotechnology is making marked contribution</a:t>
            </a:r>
          </a:p>
        </p:txBody>
      </p:sp>
      <p:sp>
        <p:nvSpPr>
          <p:cNvPr id="4" name="Content Placeholder 3">
            <a:extLst>
              <a:ext uri="{FF2B5EF4-FFF2-40B4-BE49-F238E27FC236}">
                <a16:creationId xmlns:a16="http://schemas.microsoft.com/office/drawing/2014/main" id="{808B9E2A-34D1-4EE7-9DE5-B97CEA348791}"/>
              </a:ext>
            </a:extLst>
          </p:cNvPr>
          <p:cNvSpPr>
            <a:spLocks noGrp="1"/>
          </p:cNvSpPr>
          <p:nvPr>
            <p:ph sz="half" idx="1"/>
          </p:nvPr>
        </p:nvSpPr>
        <p:spPr>
          <a:xfrm>
            <a:off x="381663" y="2603500"/>
            <a:ext cx="5598449" cy="3416301"/>
          </a:xfrm>
        </p:spPr>
        <p:txBody>
          <a:bodyPr/>
          <a:lstStyle/>
          <a:p>
            <a:r>
              <a:rPr lang="en-IN" dirty="0"/>
              <a:t>Human health</a:t>
            </a:r>
          </a:p>
          <a:p>
            <a:r>
              <a:rPr lang="en-IN" dirty="0"/>
              <a:t>Medicines</a:t>
            </a:r>
          </a:p>
          <a:p>
            <a:r>
              <a:rPr lang="en-IN" dirty="0"/>
              <a:t>Animal health</a:t>
            </a:r>
          </a:p>
          <a:p>
            <a:r>
              <a:rPr lang="en-IN" dirty="0"/>
              <a:t>Dairy</a:t>
            </a:r>
          </a:p>
          <a:p>
            <a:r>
              <a:rPr lang="en-IN" dirty="0"/>
              <a:t>Animal husbandry</a:t>
            </a:r>
          </a:p>
          <a:p>
            <a:r>
              <a:rPr lang="en-IN" dirty="0"/>
              <a:t>Chemicals and biochemicals</a:t>
            </a:r>
          </a:p>
          <a:p>
            <a:r>
              <a:rPr lang="en-IN" dirty="0"/>
              <a:t>Food processing and beverages</a:t>
            </a:r>
          </a:p>
          <a:p>
            <a:r>
              <a:rPr lang="en-IN" dirty="0"/>
              <a:t>Crimes and parentage disputes</a:t>
            </a:r>
          </a:p>
        </p:txBody>
      </p:sp>
      <p:sp>
        <p:nvSpPr>
          <p:cNvPr id="5" name="Content Placeholder 4">
            <a:extLst>
              <a:ext uri="{FF2B5EF4-FFF2-40B4-BE49-F238E27FC236}">
                <a16:creationId xmlns:a16="http://schemas.microsoft.com/office/drawing/2014/main" id="{66456866-396D-4B85-9C64-944C0B4D468E}"/>
              </a:ext>
            </a:extLst>
          </p:cNvPr>
          <p:cNvSpPr>
            <a:spLocks noGrp="1"/>
          </p:cNvSpPr>
          <p:nvPr>
            <p:ph sz="half" idx="2"/>
          </p:nvPr>
        </p:nvSpPr>
        <p:spPr>
          <a:xfrm>
            <a:off x="6208712" y="2603500"/>
            <a:ext cx="5312728" cy="3416300"/>
          </a:xfrm>
        </p:spPr>
        <p:txBody>
          <a:bodyPr/>
          <a:lstStyle/>
          <a:p>
            <a:r>
              <a:rPr lang="en-IN" dirty="0"/>
              <a:t>Agriculture</a:t>
            </a:r>
          </a:p>
          <a:p>
            <a:r>
              <a:rPr lang="en-IN" dirty="0"/>
              <a:t>Forestry</a:t>
            </a:r>
          </a:p>
          <a:p>
            <a:r>
              <a:rPr lang="en-IN" dirty="0"/>
              <a:t>Horticulture and floriculture </a:t>
            </a:r>
          </a:p>
          <a:p>
            <a:r>
              <a:rPr lang="en-IN" dirty="0"/>
              <a:t>Environment</a:t>
            </a:r>
          </a:p>
          <a:p>
            <a:r>
              <a:rPr lang="en-IN" dirty="0"/>
              <a:t>Renewable energy and fuels</a:t>
            </a:r>
          </a:p>
          <a:p>
            <a:r>
              <a:rPr lang="en-IN" dirty="0"/>
              <a:t>Population control</a:t>
            </a:r>
          </a:p>
          <a:p>
            <a:r>
              <a:rPr lang="en-IN" dirty="0"/>
              <a:t>Mining</a:t>
            </a:r>
          </a:p>
          <a:p>
            <a:r>
              <a:rPr lang="en-IN" dirty="0"/>
              <a:t>Fisheries and aquaculture</a:t>
            </a:r>
          </a:p>
          <a:p>
            <a:endParaRPr lang="en-IN" dirty="0"/>
          </a:p>
        </p:txBody>
      </p:sp>
    </p:spTree>
    <p:extLst>
      <p:ext uri="{BB962C8B-B14F-4D97-AF65-F5344CB8AC3E}">
        <p14:creationId xmlns:p14="http://schemas.microsoft.com/office/powerpoint/2010/main" val="328285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24892A-83F8-4C98-895C-33C081791924}"/>
              </a:ext>
            </a:extLst>
          </p:cNvPr>
          <p:cNvSpPr>
            <a:spLocks noGrp="1"/>
          </p:cNvSpPr>
          <p:nvPr>
            <p:ph type="title"/>
          </p:nvPr>
        </p:nvSpPr>
        <p:spPr/>
        <p:txBody>
          <a:bodyPr/>
          <a:lstStyle/>
          <a:p>
            <a:endParaRPr lang="en-IN" dirty="0"/>
          </a:p>
        </p:txBody>
      </p:sp>
      <p:pic>
        <p:nvPicPr>
          <p:cNvPr id="3076" name="Picture 4" descr="Institutes Faculty of Biomedical Sciences">
            <a:extLst>
              <a:ext uri="{FF2B5EF4-FFF2-40B4-BE49-F238E27FC236}">
                <a16:creationId xmlns:a16="http://schemas.microsoft.com/office/drawing/2014/main" id="{E1F38EDF-5C88-451C-B56B-06C4729910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62665" y="2603500"/>
            <a:ext cx="6073422" cy="3416300"/>
          </a:xfrm>
        </p:spPr>
      </p:pic>
      <p:pic>
        <p:nvPicPr>
          <p:cNvPr id="3074" name="Picture 2" descr="Biotechnology Revolutionising Medicine – 'Quid Pro Quo' – The ...">
            <a:extLst>
              <a:ext uri="{FF2B5EF4-FFF2-40B4-BE49-F238E27FC236}">
                <a16:creationId xmlns:a16="http://schemas.microsoft.com/office/drawing/2014/main" id="{5DC2ED5C-7A84-4FBC-BA0D-6B84E1A8A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680" y="716280"/>
            <a:ext cx="3909060" cy="9643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edical Biotechnology | VIB Conferences">
            <a:extLst>
              <a:ext uri="{FF2B5EF4-FFF2-40B4-BE49-F238E27FC236}">
                <a16:creationId xmlns:a16="http://schemas.microsoft.com/office/drawing/2014/main" id="{F82B2606-1D51-4A0B-BCF1-AFCE8650F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3541" y="2319075"/>
            <a:ext cx="3760967" cy="22198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edical Biotechnology 1 |authorSTREAM">
            <a:extLst>
              <a:ext uri="{FF2B5EF4-FFF2-40B4-BE49-F238E27FC236}">
                <a16:creationId xmlns:a16="http://schemas.microsoft.com/office/drawing/2014/main" id="{62EAE7EA-8FE6-44A4-B4A0-3C090761E4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1127" y="4675780"/>
            <a:ext cx="3625794" cy="218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03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4B69E2-4861-4F64-9741-8E5BC7975101}"/>
              </a:ext>
            </a:extLst>
          </p:cNvPr>
          <p:cNvSpPr>
            <a:spLocks noGrp="1"/>
          </p:cNvSpPr>
          <p:nvPr>
            <p:ph type="title"/>
          </p:nvPr>
        </p:nvSpPr>
        <p:spPr/>
        <p:txBody>
          <a:bodyPr/>
          <a:lstStyle/>
          <a:p>
            <a:r>
              <a:rPr lang="en-IN" dirty="0"/>
              <a:t>Continued…</a:t>
            </a:r>
          </a:p>
        </p:txBody>
      </p:sp>
      <p:sp>
        <p:nvSpPr>
          <p:cNvPr id="5" name="Content Placeholder 4">
            <a:extLst>
              <a:ext uri="{FF2B5EF4-FFF2-40B4-BE49-F238E27FC236}">
                <a16:creationId xmlns:a16="http://schemas.microsoft.com/office/drawing/2014/main" id="{AE27B851-49AF-4895-B4A5-EF23927B7823}"/>
              </a:ext>
            </a:extLst>
          </p:cNvPr>
          <p:cNvSpPr>
            <a:spLocks noGrp="1"/>
          </p:cNvSpPr>
          <p:nvPr>
            <p:ph idx="1"/>
          </p:nvPr>
        </p:nvSpPr>
        <p:spPr/>
        <p:txBody>
          <a:bodyPr/>
          <a:lstStyle/>
          <a:p>
            <a:r>
              <a:rPr lang="en-IN" dirty="0"/>
              <a:t>Monoclonal antibodies( used for diseases, e.g., hepatitis B, cancer etc)</a:t>
            </a:r>
          </a:p>
          <a:p>
            <a:r>
              <a:rPr lang="en-IN" dirty="0"/>
              <a:t>DNA probes</a:t>
            </a:r>
          </a:p>
          <a:p>
            <a:r>
              <a:rPr lang="en-IN" dirty="0"/>
              <a:t>Recombinant vaccines </a:t>
            </a:r>
          </a:p>
          <a:p>
            <a:r>
              <a:rPr lang="en-IN" dirty="0"/>
              <a:t>Valuable drugs like human insulin, human interferon etc.</a:t>
            </a:r>
          </a:p>
          <a:p>
            <a:r>
              <a:rPr lang="en-IN" dirty="0"/>
              <a:t>Gene therapy to cure genetic diseases.</a:t>
            </a:r>
          </a:p>
          <a:p>
            <a:r>
              <a:rPr lang="en-IN" dirty="0"/>
              <a:t>Artificial insemination with X or Y carrying sperms prepared by sperm separation techniques</a:t>
            </a:r>
          </a:p>
          <a:p>
            <a:r>
              <a:rPr lang="en-IN" dirty="0"/>
              <a:t>DNA fingerprinting.</a:t>
            </a:r>
          </a:p>
        </p:txBody>
      </p:sp>
    </p:spTree>
    <p:extLst>
      <p:ext uri="{BB962C8B-B14F-4D97-AF65-F5344CB8AC3E}">
        <p14:creationId xmlns:p14="http://schemas.microsoft.com/office/powerpoint/2010/main" val="397317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7EB9-29C6-4A06-BDE8-CA382FE76DA4}"/>
              </a:ext>
            </a:extLst>
          </p:cNvPr>
          <p:cNvSpPr>
            <a:spLocks noGrp="1"/>
          </p:cNvSpPr>
          <p:nvPr>
            <p:ph type="title"/>
          </p:nvPr>
        </p:nvSpPr>
        <p:spPr/>
        <p:txBody>
          <a:bodyPr/>
          <a:lstStyle/>
          <a:p>
            <a:r>
              <a:rPr lang="en-IN" dirty="0"/>
              <a:t>INDUSTRIAL BIOTECHNOLOGY</a:t>
            </a:r>
          </a:p>
        </p:txBody>
      </p:sp>
      <p:sp>
        <p:nvSpPr>
          <p:cNvPr id="3" name="Content Placeholder 2">
            <a:extLst>
              <a:ext uri="{FF2B5EF4-FFF2-40B4-BE49-F238E27FC236}">
                <a16:creationId xmlns:a16="http://schemas.microsoft.com/office/drawing/2014/main" id="{88C3E178-A93A-4DF4-8091-86BF13363C74}"/>
              </a:ext>
            </a:extLst>
          </p:cNvPr>
          <p:cNvSpPr>
            <a:spLocks noGrp="1"/>
          </p:cNvSpPr>
          <p:nvPr>
            <p:ph idx="1"/>
          </p:nvPr>
        </p:nvSpPr>
        <p:spPr>
          <a:xfrm>
            <a:off x="411480" y="2603500"/>
            <a:ext cx="7414259" cy="3865880"/>
          </a:xfrm>
        </p:spPr>
        <p:txBody>
          <a:bodyPr/>
          <a:lstStyle/>
          <a:p>
            <a:r>
              <a:rPr lang="en-IN" dirty="0"/>
              <a:t>Production of useful compounds e.g., ethanol, citric acid glycerol etc.</a:t>
            </a:r>
          </a:p>
          <a:p>
            <a:r>
              <a:rPr lang="en-IN" dirty="0"/>
              <a:t>Production of antibiotics</a:t>
            </a:r>
          </a:p>
          <a:p>
            <a:r>
              <a:rPr lang="en-IN" dirty="0"/>
              <a:t>Production of useful enzymes.</a:t>
            </a:r>
          </a:p>
          <a:p>
            <a:r>
              <a:rPr lang="en-IN" dirty="0"/>
              <a:t>Single cells proteins.</a:t>
            </a:r>
          </a:p>
          <a:p>
            <a:r>
              <a:rPr lang="en-IN" dirty="0"/>
              <a:t>Mineral extraction through leaching</a:t>
            </a:r>
          </a:p>
          <a:p>
            <a:r>
              <a:rPr lang="en-IN" dirty="0"/>
              <a:t>Production of immunotoxins.</a:t>
            </a:r>
          </a:p>
        </p:txBody>
      </p:sp>
      <p:pic>
        <p:nvPicPr>
          <p:cNvPr id="4100" name="Picture 4" descr="National Conference on Recent Developments in Medical ...">
            <a:extLst>
              <a:ext uri="{FF2B5EF4-FFF2-40B4-BE49-F238E27FC236}">
                <a16:creationId xmlns:a16="http://schemas.microsoft.com/office/drawing/2014/main" id="{AE908FFF-0683-4325-88F2-E3C5FF074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061" y="2463800"/>
            <a:ext cx="3459480" cy="400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262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224</TotalTime>
  <Words>653</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Lato</vt:lpstr>
      <vt:lpstr>Wingdings</vt:lpstr>
      <vt:lpstr>Wingdings 3</vt:lpstr>
      <vt:lpstr>Ion Boardroom</vt:lpstr>
      <vt:lpstr>INTRODUCTION TO BIOTECHNOLOGY </vt:lpstr>
      <vt:lpstr>PowerPoint Presentation</vt:lpstr>
      <vt:lpstr>DEFINITION</vt:lpstr>
      <vt:lpstr>HISTORY</vt:lpstr>
      <vt:lpstr>SCOPE AND IMPORTANCE</vt:lpstr>
      <vt:lpstr>A list of some important areas in which biotechnology is making marked contribution</vt:lpstr>
      <vt:lpstr>PowerPoint Presentation</vt:lpstr>
      <vt:lpstr>Continued…</vt:lpstr>
      <vt:lpstr>INDUSTRIAL BIOTECHNOLOGY</vt:lpstr>
      <vt:lpstr>ANIMAL BIOTECHNOLOGY</vt:lpstr>
      <vt:lpstr>ENVIORNMENTAL BIOTECHNOLOGY</vt:lpstr>
      <vt:lpstr>PLANT BIOTECHNOLOGY</vt:lpstr>
      <vt:lpstr>BIOTECHNOLOGY IN INDIA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BIOTECHNOLOGY</dc:title>
  <dc:creator>Bharti Anand</dc:creator>
  <cp:lastModifiedBy>Bharti Anand</cp:lastModifiedBy>
  <cp:revision>20</cp:revision>
  <dcterms:created xsi:type="dcterms:W3CDTF">2020-08-13T09:03:14Z</dcterms:created>
  <dcterms:modified xsi:type="dcterms:W3CDTF">2020-08-13T12:48:09Z</dcterms:modified>
</cp:coreProperties>
</file>